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_rels/notesSlide3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9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media/image21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31.png" ContentType="image/png"/>
  <Override PartName="/ppt/media/image2.png" ContentType="image/png"/>
  <Override PartName="/ppt/media/image26.png" ContentType="image/png"/>
  <Override PartName="/ppt/media/image3.png" ContentType="image/png"/>
  <Override PartName="/ppt/media/image13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29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27.png" ContentType="image/png"/>
  <Override PartName="/ppt/media/image4.png" ContentType="image/png"/>
  <Override PartName="/ppt/media/image22.png" ContentType="image/png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9144000" cy="5143500"/>
  <p:notesSz cx="6858000" cy="9144000"/>
</p:presentation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ustomXml" Target="../customXml/item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customXml" Target="../customXml/item2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theme" Target="theme/theme1.xml"/><Relationship Id="rId6" Type="http://schemas.openxmlformats.org/officeDocument/2006/relationships/slide" Target="slides/slide1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0A203BD-BB83-4CB3-B8A3-35E780DA9B9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https://www.youtube.com/watch?v=cO6asQjQmPM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OSI Model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https://developer.mozilla.org/en-US/docs/Web/HTTP/Overview#components_of_http-based_systems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https://webwhiteboard.com/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https://webwhiteboard.com/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https://webwhiteboard.com/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https://www.youtube.com/watch?v=8aGhZQkoFbQ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https://webwhiteboard.com/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https://www.youtube.com/watch?v=cO6asQjQmPM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35664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89392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81900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335664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589392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819000" y="845640"/>
            <a:ext cx="7505280" cy="442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35664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89392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81900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335664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589392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819000" y="845640"/>
            <a:ext cx="7505280" cy="442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35664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89392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81900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35664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589392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819000" y="845640"/>
            <a:ext cx="7505280" cy="442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3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824560"/>
            <a:ext cx="7369920" cy="2318760"/>
          </a:xfrm>
          <a:prstGeom prst="rtTriangle">
            <a:avLst/>
          </a:prstGeom>
          <a:solidFill>
            <a:srgbClr val="00796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3581280" y="1550880"/>
            <a:ext cx="5560920" cy="3592440"/>
          </a:xfrm>
          <a:prstGeom prst="rtTriangle">
            <a:avLst/>
          </a:prstGeom>
          <a:solidFill>
            <a:srgbClr val="c4a1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0800000">
            <a:off x="5059080" y="0"/>
            <a:ext cx="4084920" cy="2052360"/>
          </a:xfrm>
          <a:prstGeom prst="rtTriangle">
            <a:avLst/>
          </a:prstGeom>
          <a:solidFill>
            <a:srgbClr val="233a4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203400" y="206280"/>
            <a:ext cx="8737200" cy="47307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0" dir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" name="Group 5"/>
          <p:cNvGrpSpPr/>
          <p:nvPr/>
        </p:nvGrpSpPr>
        <p:grpSpPr>
          <a:xfrm>
            <a:off x="255240" y="720"/>
            <a:ext cx="2250000" cy="1044000"/>
            <a:chOff x="255240" y="720"/>
            <a:chExt cx="2250000" cy="1044000"/>
          </a:xfrm>
        </p:grpSpPr>
        <p:sp>
          <p:nvSpPr>
            <p:cNvPr id="5" name="CustomShape 6"/>
            <p:cNvSpPr/>
            <p:nvPr/>
          </p:nvSpPr>
          <p:spPr>
            <a:xfrm>
              <a:off x="76392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50976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25524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" name="Group 9"/>
          <p:cNvGrpSpPr/>
          <p:nvPr/>
        </p:nvGrpSpPr>
        <p:grpSpPr>
          <a:xfrm>
            <a:off x="905400" y="720"/>
            <a:ext cx="2250000" cy="1044000"/>
            <a:chOff x="905400" y="720"/>
            <a:chExt cx="2250000" cy="1044000"/>
          </a:xfrm>
        </p:grpSpPr>
        <p:sp>
          <p:nvSpPr>
            <p:cNvPr id="9" name="CustomShape 10"/>
            <p:cNvSpPr/>
            <p:nvPr/>
          </p:nvSpPr>
          <p:spPr>
            <a:xfrm>
              <a:off x="141408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rgbClr val="163e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15992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rgbClr val="163e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0540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rgbClr val="163e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" name="Group 13"/>
          <p:cNvGrpSpPr/>
          <p:nvPr/>
        </p:nvGrpSpPr>
        <p:grpSpPr>
          <a:xfrm>
            <a:off x="7057440" y="5040"/>
            <a:ext cx="1850760" cy="751680"/>
            <a:chOff x="7057440" y="5040"/>
            <a:chExt cx="1850760" cy="751680"/>
          </a:xfrm>
        </p:grpSpPr>
        <p:sp>
          <p:nvSpPr>
            <p:cNvPr id="13" name="CustomShape 14"/>
            <p:cNvSpPr/>
            <p:nvPr/>
          </p:nvSpPr>
          <p:spPr>
            <a:xfrm>
              <a:off x="7659360" y="5040"/>
              <a:ext cx="1248840" cy="751680"/>
            </a:xfrm>
            <a:prstGeom prst="parallelogram">
              <a:avLst>
                <a:gd name="adj" fmla="val 158024"/>
              </a:avLst>
            </a:prstGeom>
            <a:solidFill>
              <a:srgbClr val="233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7358400" y="5040"/>
              <a:ext cx="1248840" cy="751680"/>
            </a:xfrm>
            <a:prstGeom prst="parallelogram">
              <a:avLst>
                <a:gd name="adj" fmla="val 158024"/>
              </a:avLst>
            </a:prstGeom>
            <a:solidFill>
              <a:srgbClr val="233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057440" y="5040"/>
              <a:ext cx="1248840" cy="751680"/>
            </a:xfrm>
            <a:prstGeom prst="parallelogram">
              <a:avLst>
                <a:gd name="adj" fmla="val 158024"/>
              </a:avLst>
            </a:prstGeom>
            <a:solidFill>
              <a:srgbClr val="233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" name="Group 17"/>
          <p:cNvGrpSpPr/>
          <p:nvPr/>
        </p:nvGrpSpPr>
        <p:grpSpPr>
          <a:xfrm>
            <a:off x="6553080" y="4217760"/>
            <a:ext cx="2388600" cy="925200"/>
            <a:chOff x="6553080" y="4217760"/>
            <a:chExt cx="2388600" cy="925200"/>
          </a:xfrm>
        </p:grpSpPr>
        <p:sp>
          <p:nvSpPr>
            <p:cNvPr id="17" name="CustomShape 18"/>
            <p:cNvSpPr/>
            <p:nvPr/>
          </p:nvSpPr>
          <p:spPr>
            <a:xfrm>
              <a:off x="7329960" y="4217760"/>
              <a:ext cx="1611720" cy="925200"/>
            </a:xfrm>
            <a:prstGeom prst="parallelogram">
              <a:avLst>
                <a:gd name="adj" fmla="val 15802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6941520" y="4217760"/>
              <a:ext cx="1611720" cy="925200"/>
            </a:xfrm>
            <a:prstGeom prst="parallelogram">
              <a:avLst>
                <a:gd name="adj" fmla="val 15802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6553080" y="4217760"/>
              <a:ext cx="1611720" cy="925200"/>
            </a:xfrm>
            <a:prstGeom prst="parallelogram">
              <a:avLst>
                <a:gd name="adj" fmla="val 15802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199080" y="4055760"/>
            <a:ext cx="2795040" cy="1082880"/>
            <a:chOff x="199080" y="4055760"/>
            <a:chExt cx="2795040" cy="1082880"/>
          </a:xfrm>
        </p:grpSpPr>
        <p:sp>
          <p:nvSpPr>
            <p:cNvPr id="21" name="CustomShape 22"/>
            <p:cNvSpPr/>
            <p:nvPr/>
          </p:nvSpPr>
          <p:spPr>
            <a:xfrm>
              <a:off x="1108080" y="405576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rgbClr val="00796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653760" y="405576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rgbClr val="00796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199080" y="405576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rgbClr val="00796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" name="PlaceHolder 25"/>
          <p:cNvSpPr>
            <a:spLocks noGrp="1"/>
          </p:cNvSpPr>
          <p:nvPr>
            <p:ph type="title"/>
          </p:nvPr>
        </p:nvSpPr>
        <p:spPr>
          <a:xfrm>
            <a:off x="1858680" y="1822680"/>
            <a:ext cx="5361120" cy="144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sldNum"/>
          </p:nvPr>
        </p:nvSpPr>
        <p:spPr>
          <a:xfrm>
            <a:off x="8390880" y="454356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AD6221F-E208-49AA-A4FF-C3F6FAA44B56}" type="slidenum">
              <a:rPr b="0" lang="en-US" sz="1000" spc="-1" strike="noStrike">
                <a:solidFill>
                  <a:srgbClr val="233a44"/>
                </a:solidFill>
                <a:latin typeface="Nunito"/>
                <a:ea typeface="Nuni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33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 flipH="1">
            <a:off x="3581280" y="1550880"/>
            <a:ext cx="5560920" cy="359244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2"/>
          <p:cNvSpPr/>
          <p:nvPr/>
        </p:nvSpPr>
        <p:spPr>
          <a:xfrm>
            <a:off x="0" y="2824560"/>
            <a:ext cx="7369920" cy="2318760"/>
          </a:xfrm>
          <a:prstGeom prst="rtTriangle">
            <a:avLst/>
          </a:prstGeom>
          <a:solidFill>
            <a:srgbClr val="c4a1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3"/>
          <p:cNvSpPr/>
          <p:nvPr/>
        </p:nvSpPr>
        <p:spPr>
          <a:xfrm>
            <a:off x="203400" y="206280"/>
            <a:ext cx="8737200" cy="47307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0" dir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/>
          </p:nvPr>
        </p:nvSpPr>
        <p:spPr>
          <a:xfrm>
            <a:off x="8390880" y="454356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D9D1F79-E842-4F12-8B0B-A17EBFC815CB}" type="slidenum">
              <a:rPr b="0" lang="en-US" sz="1000" spc="-1" strike="noStrike">
                <a:solidFill>
                  <a:srgbClr val="233a44"/>
                </a:solidFill>
                <a:latin typeface="Nunito"/>
                <a:ea typeface="Nuni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4a1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 flipH="1">
            <a:off x="4755600" y="2309400"/>
            <a:ext cx="4386600" cy="283392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" name="Group 2"/>
          <p:cNvGrpSpPr/>
          <p:nvPr/>
        </p:nvGrpSpPr>
        <p:grpSpPr>
          <a:xfrm>
            <a:off x="5594040" y="3961080"/>
            <a:ext cx="2909880" cy="1181880"/>
            <a:chOff x="5594040" y="3961080"/>
            <a:chExt cx="2909880" cy="1181880"/>
          </a:xfrm>
        </p:grpSpPr>
        <p:sp>
          <p:nvSpPr>
            <p:cNvPr id="107" name="CustomShape 3"/>
            <p:cNvSpPr/>
            <p:nvPr/>
          </p:nvSpPr>
          <p:spPr>
            <a:xfrm>
              <a:off x="6540480" y="3961080"/>
              <a:ext cx="1963440" cy="1181880"/>
            </a:xfrm>
            <a:prstGeom prst="parallelogram">
              <a:avLst>
                <a:gd name="adj" fmla="val 158024"/>
              </a:avLst>
            </a:prstGeom>
            <a:solidFill>
              <a:srgbClr val="c4a15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4"/>
            <p:cNvSpPr/>
            <p:nvPr/>
          </p:nvSpPr>
          <p:spPr>
            <a:xfrm>
              <a:off x="6067440" y="3961080"/>
              <a:ext cx="1963440" cy="1181880"/>
            </a:xfrm>
            <a:prstGeom prst="parallelogram">
              <a:avLst>
                <a:gd name="adj" fmla="val 158024"/>
              </a:avLst>
            </a:prstGeom>
            <a:solidFill>
              <a:srgbClr val="c4a15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5"/>
            <p:cNvSpPr/>
            <p:nvPr/>
          </p:nvSpPr>
          <p:spPr>
            <a:xfrm>
              <a:off x="5594040" y="3961080"/>
              <a:ext cx="1963440" cy="1181880"/>
            </a:xfrm>
            <a:prstGeom prst="parallelogram">
              <a:avLst>
                <a:gd name="adj" fmla="val 158024"/>
              </a:avLst>
            </a:prstGeom>
            <a:solidFill>
              <a:srgbClr val="c4a15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6"/>
          <p:cNvGrpSpPr/>
          <p:nvPr/>
        </p:nvGrpSpPr>
        <p:grpSpPr>
          <a:xfrm>
            <a:off x="199080" y="0"/>
            <a:ext cx="2795040" cy="1082880"/>
            <a:chOff x="199080" y="0"/>
            <a:chExt cx="2795040" cy="1082880"/>
          </a:xfrm>
        </p:grpSpPr>
        <p:sp>
          <p:nvSpPr>
            <p:cNvPr id="111" name="CustomShape 7"/>
            <p:cNvSpPr/>
            <p:nvPr/>
          </p:nvSpPr>
          <p:spPr>
            <a:xfrm>
              <a:off x="1108080" y="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rgbClr val="233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8"/>
            <p:cNvSpPr/>
            <p:nvPr/>
          </p:nvSpPr>
          <p:spPr>
            <a:xfrm>
              <a:off x="653760" y="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rgbClr val="233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9"/>
            <p:cNvSpPr/>
            <p:nvPr/>
          </p:nvSpPr>
          <p:spPr>
            <a:xfrm>
              <a:off x="199080" y="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rgbClr val="233a4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PlaceHolder 10"/>
          <p:cNvSpPr>
            <a:spLocks noGrp="1"/>
          </p:cNvSpPr>
          <p:nvPr>
            <p:ph type="title"/>
          </p:nvPr>
        </p:nvSpPr>
        <p:spPr>
          <a:xfrm>
            <a:off x="1888560" y="1746000"/>
            <a:ext cx="5377320" cy="164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11"/>
          <p:cNvSpPr>
            <a:spLocks noGrp="1"/>
          </p:cNvSpPr>
          <p:nvPr>
            <p:ph type="sldNum"/>
          </p:nvPr>
        </p:nvSpPr>
        <p:spPr>
          <a:xfrm>
            <a:off x="8390880" y="454356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877254-AFD2-4B15-8B9A-BD6F75CF0988}" type="slidenum">
              <a:rPr b="0" lang="en-US" sz="1000" spc="-1" strike="noStrike">
                <a:solidFill>
                  <a:srgbClr val="233a44"/>
                </a:solidFill>
                <a:latin typeface="Nunito"/>
                <a:ea typeface="Nuni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6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858680" y="1822680"/>
            <a:ext cx="5361120" cy="144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800" spc="-1" strike="noStrike">
                <a:solidFill>
                  <a:srgbClr val="af7b51"/>
                </a:solidFill>
                <a:latin typeface="Nunito"/>
                <a:ea typeface="Nunito"/>
              </a:rPr>
              <a:t>Node Fundamentals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929960" y="3224520"/>
            <a:ext cx="5289480" cy="9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af7b51"/>
                </a:solidFill>
                <a:latin typeface="Oswald"/>
                <a:ea typeface="Oswald"/>
              </a:rPr>
              <a:t>Ali Sleem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af7b51"/>
                </a:solidFill>
                <a:latin typeface="Oswald"/>
                <a:ea typeface="Oswald"/>
              </a:rPr>
              <a:t>Software Engineer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af7b51"/>
                </a:solidFill>
                <a:latin typeface="Oswald"/>
                <a:ea typeface="Oswald"/>
              </a:rPr>
              <a:t>https://www.linkedin.com/in/ali-sleem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History of the web apps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19000" y="1762200"/>
            <a:ext cx="7974360" cy="2970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Networking evolutions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Creation of WWW,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Tim Berners-Lee Of CERN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DNS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Web server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Client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Protocol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HTML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HTTP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Web browser 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2929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URIs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2929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web app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02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Introduction to WEB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819000" y="1762200"/>
            <a:ext cx="7974360" cy="2970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 web has, from its inception, been structured around the idea of 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resources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Generally a platform for sharing simple text/HTML based files, documents, images etc. (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Resource-oriented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Most web applications are built around a 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client-server model.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Client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could be something as simple as a web browser, crawlers, programs, scripts.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Server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presents only as a single machine virtually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 web has evolved into a 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more complex network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of interconnected applications.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Between the Web browser and the server, numerous computers and machines relay theses messages.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Moving from desktop apps to web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But How these messages are transferred ….?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clients and servers had to agree upon a set of conventions — 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a protocol 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— that dictates all communication between them.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This protocol allows a web server to: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Receive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the information —</a:t>
            </a:r>
            <a:r>
              <a:rPr b="1" lang="en-US" sz="16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 requests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 — sent by any client.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Process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these requests..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Send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the appropriate </a:t>
            </a:r>
            <a:r>
              <a:rPr b="1" lang="en-US" sz="16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responses.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There are lots of protocols that can transfer data between client and a server.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Ex: HTTP, HTTPS, FTP, SMTP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Each of them has its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purposes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functionalities.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82880" y="360"/>
            <a:ext cx="89121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91440" y="360"/>
            <a:ext cx="89157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91440" y="0"/>
            <a:ext cx="9143640" cy="513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858680" y="1822680"/>
            <a:ext cx="5361120" cy="144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800" spc="-1" strike="noStrike">
                <a:solidFill>
                  <a:srgbClr val="af7b51"/>
                </a:solidFill>
                <a:latin typeface="Nunito"/>
                <a:ea typeface="Nunito"/>
              </a:rPr>
              <a:t>2. Hypertext Transfer Protocol “HTTP”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1858680" y="3413160"/>
            <a:ext cx="5361120" cy="52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af7b51"/>
                </a:solidFill>
                <a:latin typeface="Calibri"/>
                <a:ea typeface="Calibri"/>
              </a:rPr>
              <a:t>What is it all about ?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2.1. What is HTTP 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HTTP stands for Hypertext Transfer Protocol.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It is the </a:t>
            </a:r>
            <a:r>
              <a:rPr b="1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standard protocol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for transferring </a:t>
            </a:r>
            <a:r>
              <a:rPr b="1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web pages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(and their content) across the Internet.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HTTP provides a structured format for exchanging data over the web.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HTTP is a </a:t>
            </a:r>
            <a:r>
              <a:rPr b="1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stateless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protocol. Server doesn’t keep any data between 2 requests.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HTTP has the guidelines needed to describe the following: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292929"/>
              </a:buClr>
              <a:buFont typeface="StarSymbol"/>
              <a:buAutoNum type="alphaLcPeriod"/>
            </a:pPr>
            <a:r>
              <a:rPr b="1" lang="en-US" sz="16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Client request.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292929"/>
              </a:buClr>
              <a:buFont typeface="StarSymbol"/>
              <a:buAutoNum type="alphaLcPeriod"/>
            </a:pPr>
            <a:r>
              <a:rPr b="1" lang="en-US" sz="16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Server response.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Let’s check the whole request/response cycle…...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205;p8" descr=""/>
          <p:cNvPicPr/>
          <p:nvPr/>
        </p:nvPicPr>
        <p:blipFill>
          <a:blip r:embed="rId1"/>
          <a:srcRect l="0" t="0" r="0" b="16745"/>
          <a:stretch/>
        </p:blipFill>
        <p:spPr>
          <a:xfrm>
            <a:off x="452880" y="514800"/>
            <a:ext cx="2089800" cy="111312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2986920" y="957960"/>
            <a:ext cx="3857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d4594"/>
            </a:solidFill>
            <a:round/>
            <a:tailEnd len="med" type="triangle" w="med"/>
          </a:ln>
          <a:effectLst>
            <a:outerShdw dist="23040" dir="5400000">
              <a:srgbClr val="000000">
                <a:alpha val="34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0" name="Google Shape;207;p8" descr="Image result for server image"/>
          <p:cNvPicPr/>
          <p:nvPr/>
        </p:nvPicPr>
        <p:blipFill>
          <a:blip r:embed="rId2"/>
          <a:stretch/>
        </p:blipFill>
        <p:spPr>
          <a:xfrm>
            <a:off x="7271640" y="405360"/>
            <a:ext cx="1549800" cy="189828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 rot="10800000">
            <a:off x="2987640" y="1235880"/>
            <a:ext cx="3857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4f597"/>
            </a:solidFill>
            <a:round/>
            <a:tailEnd len="med" type="triangle" w="med"/>
          </a:ln>
          <a:effectLst>
            <a:outerShdw dist="23040" dir="5400000">
              <a:srgbClr val="000000">
                <a:alpha val="34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3723840" y="565560"/>
            <a:ext cx="238356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292929"/>
                </a:solidFill>
                <a:latin typeface="Arial"/>
                <a:ea typeface="Arial"/>
              </a:rPr>
              <a:t>(1) DNS look up </a:t>
            </a:r>
            <a:r>
              <a:rPr b="1" lang="en-US" sz="1100" spc="-1" strike="noStrike">
                <a:solidFill>
                  <a:srgbClr val="292929"/>
                </a:solidFill>
                <a:latin typeface="Arial"/>
                <a:ea typeface="Arial"/>
              </a:rPr>
              <a:t>www.google.com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3052080" y="1366920"/>
            <a:ext cx="379476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(2) DNS resolves name to </a:t>
            </a:r>
            <a:r>
              <a:rPr b="1" lang="en-US" sz="11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IP address </a:t>
            </a:r>
            <a:r>
              <a:rPr b="0" lang="en-US" sz="1100" spc="-1" strike="noStrike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</a:rPr>
              <a:t>(172.217.171.228)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1097280" y="1822680"/>
            <a:ext cx="360" cy="114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6"/>
          <p:cNvSpPr/>
          <p:nvPr/>
        </p:nvSpPr>
        <p:spPr>
          <a:xfrm rot="16200000">
            <a:off x="194040" y="2206440"/>
            <a:ext cx="14313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c000"/>
                </a:solidFill>
                <a:latin typeface="Arial"/>
                <a:ea typeface="Arial"/>
              </a:rPr>
              <a:t>(3) HTTP Request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6" name="Google Shape;213;p8" descr="Image result for server image"/>
          <p:cNvPicPr/>
          <p:nvPr/>
        </p:nvPicPr>
        <p:blipFill>
          <a:blip r:embed="rId3"/>
          <a:stretch/>
        </p:blipFill>
        <p:spPr>
          <a:xfrm>
            <a:off x="722880" y="2972160"/>
            <a:ext cx="1549800" cy="1860840"/>
          </a:xfrm>
          <a:prstGeom prst="rect">
            <a:avLst/>
          </a:prstGeom>
          <a:ln>
            <a:noFill/>
          </a:ln>
        </p:spPr>
      </p:pic>
      <p:sp>
        <p:nvSpPr>
          <p:cNvPr id="197" name="CustomShape 7"/>
          <p:cNvSpPr/>
          <p:nvPr/>
        </p:nvSpPr>
        <p:spPr>
          <a:xfrm>
            <a:off x="7557480" y="223200"/>
            <a:ext cx="9777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DNS 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2221560" y="4454280"/>
            <a:ext cx="259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>
            <a:off x="2185920" y="4122360"/>
            <a:ext cx="300204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ffc000"/>
                </a:solidFill>
                <a:latin typeface="Arial"/>
                <a:ea typeface="Arial"/>
              </a:rPr>
              <a:t>(4) Redirect request to application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4517640" y="4680720"/>
            <a:ext cx="211104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33a44"/>
                </a:solidFill>
                <a:latin typeface="Arial"/>
                <a:ea typeface="Arial"/>
              </a:rPr>
              <a:t>Application Server (express)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419760" y="4679640"/>
            <a:ext cx="215604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latin typeface="Arial"/>
                <a:ea typeface="Arial"/>
              </a:rPr>
              <a:t>Web Server (nginx / Apache)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02" name="Google Shape;219;p8" descr="Image result for server image"/>
          <p:cNvPicPr/>
          <p:nvPr/>
        </p:nvPicPr>
        <p:blipFill>
          <a:blip r:embed="rId4"/>
          <a:stretch/>
        </p:blipFill>
        <p:spPr>
          <a:xfrm>
            <a:off x="4798440" y="2972160"/>
            <a:ext cx="1549800" cy="1860840"/>
          </a:xfrm>
          <a:prstGeom prst="rect">
            <a:avLst/>
          </a:prstGeom>
          <a:ln>
            <a:noFill/>
          </a:ln>
        </p:spPr>
      </p:pic>
      <p:pic>
        <p:nvPicPr>
          <p:cNvPr id="203" name="Google Shape;220;p8" descr="Related image"/>
          <p:cNvPicPr/>
          <p:nvPr/>
        </p:nvPicPr>
        <p:blipFill>
          <a:blip r:embed="rId5"/>
          <a:stretch/>
        </p:blipFill>
        <p:spPr>
          <a:xfrm>
            <a:off x="7288920" y="3153960"/>
            <a:ext cx="1805760" cy="1591920"/>
          </a:xfrm>
          <a:prstGeom prst="rect">
            <a:avLst/>
          </a:prstGeom>
          <a:ln>
            <a:noFill/>
          </a:ln>
        </p:spPr>
      </p:pic>
      <p:sp>
        <p:nvSpPr>
          <p:cNvPr id="204" name="CustomShape 12"/>
          <p:cNvSpPr/>
          <p:nvPr/>
        </p:nvSpPr>
        <p:spPr>
          <a:xfrm>
            <a:off x="6223680" y="4414320"/>
            <a:ext cx="1047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3"/>
          <p:cNvSpPr/>
          <p:nvPr/>
        </p:nvSpPr>
        <p:spPr>
          <a:xfrm>
            <a:off x="6193440" y="4105080"/>
            <a:ext cx="114228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ffc000"/>
                </a:solidFill>
                <a:latin typeface="Arial"/>
                <a:ea typeface="Arial"/>
              </a:rPr>
              <a:t>(5) Fetch data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6135840" y="3517200"/>
            <a:ext cx="141228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bffc4"/>
                </a:solidFill>
                <a:latin typeface="Arial"/>
                <a:ea typeface="Arial"/>
              </a:rPr>
              <a:t>(6) Fetched data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 rot="10800000">
            <a:off x="6210000" y="3826080"/>
            <a:ext cx="1047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b18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6"/>
          <p:cNvSpPr/>
          <p:nvPr/>
        </p:nvSpPr>
        <p:spPr>
          <a:xfrm rot="10800000">
            <a:off x="2221920" y="3825720"/>
            <a:ext cx="257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187"/>
            </a:solidFill>
            <a:round/>
            <a:tailEnd len="med" type="triangle" w="med"/>
          </a:ln>
          <a:effectLst>
            <a:outerShdw dist="23040" dir="5400000">
              <a:srgbClr val="000000">
                <a:alpha val="34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9" name="CustomShape 17"/>
          <p:cNvSpPr/>
          <p:nvPr/>
        </p:nvSpPr>
        <p:spPr>
          <a:xfrm>
            <a:off x="2787120" y="3494520"/>
            <a:ext cx="144540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bffc4"/>
                </a:solidFill>
                <a:latin typeface="Arial"/>
                <a:ea typeface="Arial"/>
              </a:rPr>
              <a:t>(7) HTTP Response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0" name="CustomShape 18"/>
          <p:cNvSpPr/>
          <p:nvPr/>
        </p:nvSpPr>
        <p:spPr>
          <a:xfrm>
            <a:off x="7702560" y="4833360"/>
            <a:ext cx="130968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Database 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19"/>
          <p:cNvSpPr/>
          <p:nvPr/>
        </p:nvSpPr>
        <p:spPr>
          <a:xfrm rot="10800000">
            <a:off x="1523520" y="1823040"/>
            <a:ext cx="360" cy="114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b18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0"/>
          <p:cNvSpPr/>
          <p:nvPr/>
        </p:nvSpPr>
        <p:spPr>
          <a:xfrm rot="16200000">
            <a:off x="1020240" y="2206440"/>
            <a:ext cx="15501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bffc4"/>
                </a:solidFill>
                <a:latin typeface="Arial"/>
                <a:ea typeface="Arial"/>
              </a:rPr>
              <a:t>(8) HTTP Response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3" name="CustomShape 21"/>
          <p:cNvSpPr/>
          <p:nvPr/>
        </p:nvSpPr>
        <p:spPr>
          <a:xfrm>
            <a:off x="1008720" y="118800"/>
            <a:ext cx="101952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Client Agent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4" name="CustomShape 22"/>
          <p:cNvSpPr/>
          <p:nvPr/>
        </p:nvSpPr>
        <p:spPr>
          <a:xfrm>
            <a:off x="2420640" y="2094840"/>
            <a:ext cx="522216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292929"/>
                </a:solidFill>
                <a:latin typeface="Arial"/>
                <a:ea typeface="Arial"/>
              </a:rPr>
              <a:t>2.2 HTTP Request Response Cycle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457200" y="113184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Remember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Before You can be Great, You’ve got to be good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Before You can be good, You’ve got to be bad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But, before you can even be bad,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You’ve got to try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Art Williams.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888560" y="1746000"/>
            <a:ext cx="5377320" cy="1645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33a44"/>
                </a:solidFill>
                <a:latin typeface="Nunito"/>
                <a:ea typeface="Nunito"/>
              </a:rPr>
              <a:t>2.2 HTTP Guidelines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HTTP request/response usually consists of request/response header and request/response body according to http method.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headers hold metadata about the request/response.(http method, accepted format)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body usually consists of actual data sent from/to client/server.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2.2.1 HTTP General guidelines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0" dur="indefinite" restart="never" nodeType="tmRoot">
          <p:childTnLst>
            <p:seq>
              <p:cTn id="291" dur="indefinite" nodeType="mainSeq">
                <p:childTnLst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6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6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19000" y="145728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Stands for Uniform Resource Locator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URL/</a:t>
            </a:r>
            <a:r>
              <a:rPr b="0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URI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(uniform Resource Identifier): refers to any resource that needs to be fetched. It may be a physical resource or not. (“/users” , “/users/user1/posts”)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89532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92929"/>
                </a:solidFill>
                <a:latin typeface="Nunito"/>
                <a:ea typeface="Nunito"/>
              </a:rPr>
              <a:t>2.2.2 URL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Google Shape;249;p11" descr="https://lh6.googleusercontent.com/uv2VoAqciBkNFzwmzSAYjO7P3H5M4CxuL_DfWaFOS805yy2K0Tp7WQErO5sanWzS_ui0eLNgOKjvd-4sEX09Unnmgl8jz8vKkkXpgvAGVbPAlESUDNhKeMoZJtomGfn-15eRY1Yj"/>
          <p:cNvPicPr/>
          <p:nvPr/>
        </p:nvPicPr>
        <p:blipFill>
          <a:blip r:embed="rId1"/>
          <a:stretch/>
        </p:blipFill>
        <p:spPr>
          <a:xfrm>
            <a:off x="1600200" y="2902680"/>
            <a:ext cx="5943240" cy="103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2.2.3 HTTP METHODS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It is a way used by cliet to describe the type of request(action) being made.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client may request to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create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,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delete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,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update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or simply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read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from a resource.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this corresponds to making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POST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,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DELETE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,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PUT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or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GET</a:t>
            </a: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 requests respectively.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There are other HTTP methods like HEAD, OPTIONS …etc.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0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5" dur="5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0" dur="5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It is a useful way to provide information to client about the status of a request.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HTTP defines several status codes, each pertaining to a specific scenario.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1" lang="en-US" sz="11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2xx</a:t>
            </a:r>
            <a:r>
              <a:rPr b="0" lang="en-US" sz="1100" spc="-1" strike="noStrike">
                <a:solidFill>
                  <a:srgbClr val="292929"/>
                </a:solidFill>
                <a:latin typeface="Calibri"/>
                <a:ea typeface="Calibri"/>
              </a:rPr>
              <a:t>: imply that the request completed successfully. (200)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1" lang="en-US" sz="11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3xx</a:t>
            </a:r>
            <a:r>
              <a:rPr b="0" lang="en-US" sz="1100" spc="-1" strike="noStrike">
                <a:solidFill>
                  <a:srgbClr val="292929"/>
                </a:solidFill>
                <a:latin typeface="Calibri"/>
                <a:ea typeface="Calibri"/>
              </a:rPr>
              <a:t>: A code in the 3xx series implies redirection. (301)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1" lang="en-US" sz="11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4xx</a:t>
            </a:r>
            <a:r>
              <a:rPr b="0" lang="en-US" sz="1100" spc="-1" strike="noStrike">
                <a:solidFill>
                  <a:srgbClr val="292929"/>
                </a:solidFill>
                <a:latin typeface="Calibri"/>
                <a:ea typeface="Calibri"/>
              </a:rPr>
              <a:t>: A 4xx errors are used when there is an error. (400, 401, 422, 404)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1" lang="en-US" sz="11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5xx</a:t>
            </a:r>
            <a:r>
              <a:rPr b="0" lang="en-US" sz="1100" spc="-1" strike="noStrike">
                <a:solidFill>
                  <a:srgbClr val="292929"/>
                </a:solidFill>
                <a:latin typeface="Calibri"/>
                <a:ea typeface="Calibri"/>
              </a:rPr>
              <a:t>: Lastly, a 5xx response is used when there is an error on the server side. (500)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292929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292929"/>
                </a:solidFill>
                <a:latin typeface="Calibri"/>
                <a:ea typeface="Calibri"/>
              </a:rPr>
              <a:t>A Full list of HTTP status code: </a:t>
            </a:r>
            <a:r>
              <a:rPr b="1" lang="en-US" sz="1300" spc="-1" strike="noStrike" u="sng">
                <a:solidFill>
                  <a:srgbClr val="292929"/>
                </a:solidFill>
                <a:uFillTx/>
                <a:latin typeface="Calibri"/>
                <a:ea typeface="Calibri"/>
              </a:rPr>
              <a:t>https://httpstatuses.com/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2.2.4 HTTP STATUS CODE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6" dur="indefinite" restart="never" nodeType="tmRoot">
          <p:childTnLst>
            <p:seq>
              <p:cTn id="347" dur="indefinite" nodeType="mainSeq">
                <p:childTnLst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7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2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7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2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7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2" dur="500"/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They serve to provide 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additional information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for handling requests and responses.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They appear as </a:t>
            </a:r>
            <a:r>
              <a:rPr b="1" lang="en-US" sz="13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key value pairs 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and provide a host of information such as: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The cache policy for the response.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the acceptable response types enforced by the client.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the preferred language of response.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Encoding.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Credentials for </a:t>
            </a:r>
            <a:r>
              <a:rPr b="1" lang="en-US" sz="11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authentication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and </a:t>
            </a:r>
            <a:r>
              <a:rPr b="1" lang="en-US" sz="11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authorization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 — such as </a:t>
            </a:r>
            <a:r>
              <a:rPr b="1" lang="en-US" sz="11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access tokens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 .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2.2.4 HTTP HEADERS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9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4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9" dur="5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4" dur="500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4" dur="500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9" dur="500"/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2.2.5 HTTP REQUEST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oogle Shape;273;p15" descr="https://lh6.googleusercontent.com/uUo0LJAae7zx3Eq9QX-HUPvpw5F0v3Z4iHx_RIUOR0vIOVMqgi24pcxmdeL49nK_lE7Qipkh9WOxYhk9DgP3DIpEL5qA8bG_JHwNPCiSSF8fRR40YlpeBNDQjcrjQrPQVQDRp6cM"/>
          <p:cNvPicPr/>
          <p:nvPr/>
        </p:nvPicPr>
        <p:blipFill>
          <a:blip r:embed="rId1"/>
          <a:stretch/>
        </p:blipFill>
        <p:spPr>
          <a:xfrm>
            <a:off x="1600200" y="1902240"/>
            <a:ext cx="5943240" cy="18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0" dur="indefinite" restart="never" nodeType="tmRoot">
          <p:childTnLst>
            <p:seq>
              <p:cTn id="421" dur="indefinite" nodeType="mainSeq">
                <p:childTnLst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2.2.5 HTTP RESPONSE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Google Shape;279;p16" descr="https://lh3.googleusercontent.com/elGbKhOpm9uMnKYIOhNhSBTDNptRPffCrpoFngYoHpKey7o1easYOeEF3-2_ctqBPiBILtz24XWjamzmHr66wvSfO-dgOdo-hBSPNFEF0Q76ahbQDUHtkvVH2ughVmnQyETVSqSW"/>
          <p:cNvPicPr/>
          <p:nvPr/>
        </p:nvPicPr>
        <p:blipFill>
          <a:blip r:embed="rId1"/>
          <a:stretch/>
        </p:blipFill>
        <p:spPr>
          <a:xfrm>
            <a:off x="1165680" y="1313640"/>
            <a:ext cx="5943240" cy="299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7" dur="indefinite" restart="never" nodeType="tmRoot">
          <p:childTnLst>
            <p:seq>
              <p:cTn id="428" dur="indefinite" nodeType="mainSeq">
                <p:childTnLst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Wep app evolution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Static content sites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Dynamic content sites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User oriented Apps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888560" y="1746000"/>
            <a:ext cx="5377320" cy="1645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33a44"/>
                </a:solidFill>
                <a:latin typeface="Nunito"/>
                <a:ea typeface="Nunito"/>
              </a:rPr>
              <a:t>What happens when you type a website in your browser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15760" y="691560"/>
            <a:ext cx="2110320" cy="68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Agenda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19000" y="164592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Fundamental Concepts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NodeJs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Javascript refreshers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Clean Code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Build a simple CLI tool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History of the web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-91080" y="322560"/>
            <a:ext cx="9143640" cy="443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95;g10e7c8b7830_0_0" descr=""/>
          <p:cNvPicPr/>
          <p:nvPr/>
        </p:nvPicPr>
        <p:blipFill>
          <a:blip r:embed="rId1"/>
          <a:stretch/>
        </p:blipFill>
        <p:spPr>
          <a:xfrm>
            <a:off x="457200" y="76320"/>
            <a:ext cx="8184240" cy="499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300;g10e7c8b7830_0_0" descr=""/>
          <p:cNvPicPr/>
          <p:nvPr/>
        </p:nvPicPr>
        <p:blipFill>
          <a:blip r:embed="rId1"/>
          <a:stretch/>
        </p:blipFill>
        <p:spPr>
          <a:xfrm>
            <a:off x="228600" y="0"/>
            <a:ext cx="8591760" cy="510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305;g10e7c8b7830_0_4" descr=""/>
          <p:cNvPicPr/>
          <p:nvPr/>
        </p:nvPicPr>
        <p:blipFill>
          <a:blip r:embed="rId1"/>
          <a:stretch/>
        </p:blipFill>
        <p:spPr>
          <a:xfrm>
            <a:off x="22860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8880" y="29880"/>
            <a:ext cx="9143640" cy="513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-182520" y="362520"/>
            <a:ext cx="9143640" cy="420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858680" y="1822680"/>
            <a:ext cx="5361120" cy="144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1858680" y="3413160"/>
            <a:ext cx="5361120" cy="52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242" name="Google Shape;312;g113206d13be_0_12" descr=""/>
          <p:cNvPicPr/>
          <p:nvPr/>
        </p:nvPicPr>
        <p:blipFill>
          <a:blip r:embed="rId1"/>
          <a:stretch/>
        </p:blipFill>
        <p:spPr>
          <a:xfrm>
            <a:off x="457200" y="0"/>
            <a:ext cx="82292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af7b51"/>
                </a:solidFill>
                <a:latin typeface="Nunito"/>
                <a:ea typeface="Nunito"/>
              </a:rPr>
              <a:t>Hashing vs Encryption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oogle Shape;319;g113206d13be_0_0" descr=""/>
          <p:cNvPicPr/>
          <p:nvPr/>
        </p:nvPicPr>
        <p:blipFill>
          <a:blip r:embed="rId1"/>
          <a:stretch/>
        </p:blipFill>
        <p:spPr>
          <a:xfrm>
            <a:off x="902160" y="1491480"/>
            <a:ext cx="7284240" cy="309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Google Shape;326;g118350faca1_0_0" descr=""/>
          <p:cNvPicPr/>
          <p:nvPr/>
        </p:nvPicPr>
        <p:blipFill>
          <a:blip r:embed="rId1"/>
          <a:stretch/>
        </p:blipFill>
        <p:spPr>
          <a:xfrm>
            <a:off x="76320" y="392760"/>
            <a:ext cx="9143640" cy="43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Google Shape;333;g113206d13be_0_6" descr=""/>
          <p:cNvPicPr/>
          <p:nvPr/>
        </p:nvPicPr>
        <p:blipFill>
          <a:blip r:embed="rId1"/>
          <a:stretch/>
        </p:blipFill>
        <p:spPr>
          <a:xfrm>
            <a:off x="239040" y="862920"/>
            <a:ext cx="7552080" cy="40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998640" y="13316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Node.js is an </a:t>
            </a:r>
            <a:r>
              <a:rPr b="1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open-source</a:t>
            </a:r>
            <a:r>
              <a:rPr b="0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 Asynchronous, event-driven JavaScript </a:t>
            </a:r>
            <a:r>
              <a:rPr b="1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runtime environment</a:t>
            </a:r>
            <a:r>
              <a:rPr b="0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. built on top of </a:t>
            </a:r>
            <a:r>
              <a:rPr b="1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V8 Engine,</a:t>
            </a:r>
            <a:r>
              <a:rPr b="0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 designed to build </a:t>
            </a:r>
            <a:r>
              <a:rPr b="1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scalable</a:t>
            </a:r>
            <a:r>
              <a:rPr b="0" lang="en-US" sz="2400" spc="-1" strike="noStrike">
                <a:solidFill>
                  <a:srgbClr val="2c3437"/>
                </a:solidFill>
                <a:highlight>
                  <a:srgbClr val="ffffff"/>
                </a:highlight>
                <a:latin typeface="Verdana"/>
                <a:ea typeface="Verdana"/>
              </a:rPr>
              <a:t> network applicaitons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8880" y="26280"/>
            <a:ext cx="9143280" cy="51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38880" y="69840"/>
            <a:ext cx="9143280" cy="50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55080" y="25200"/>
            <a:ext cx="911196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154440" y="25200"/>
            <a:ext cx="89132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8880" y="49680"/>
            <a:ext cx="9143280" cy="509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45;g10b17aec45a_0_6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744400" cy="48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50;g10b17aec45a_0_11" descr=""/>
          <p:cNvPicPr/>
          <p:nvPr/>
        </p:nvPicPr>
        <p:blipFill>
          <a:blip r:embed="rId1"/>
          <a:stretch/>
        </p:blipFill>
        <p:spPr>
          <a:xfrm>
            <a:off x="0" y="0"/>
            <a:ext cx="903600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55;g10b17aec45a_0_16" descr=""/>
          <p:cNvPicPr/>
          <p:nvPr/>
        </p:nvPicPr>
        <p:blipFill>
          <a:blip r:embed="rId1"/>
          <a:stretch/>
        </p:blipFill>
        <p:spPr>
          <a:xfrm>
            <a:off x="0" y="-37800"/>
            <a:ext cx="9405720" cy="521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0;g10b17aec45a_0_21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735400" cy="48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888560" y="1746000"/>
            <a:ext cx="5377320" cy="1645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33a44"/>
                </a:solidFill>
                <a:latin typeface="Nunito"/>
                <a:ea typeface="Nunito"/>
              </a:rPr>
              <a:t>Let’s get into code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71A8CA3E18B44ACFE0AD4EB8285B1" ma:contentTypeVersion="12" ma:contentTypeDescription="Create a new document." ma:contentTypeScope="" ma:versionID="86ebbbd58177b4400d2004438d099e6c">
  <xsd:schema xmlns:xsd="http://www.w3.org/2001/XMLSchema" xmlns:xs="http://www.w3.org/2001/XMLSchema" xmlns:p="http://schemas.microsoft.com/office/2006/metadata/properties" xmlns:ns2="aaeea00d-b0af-4d41-beaf-f78631db4817" xmlns:ns3="c0ed64b0-6a60-4244-affb-26b7fce0ff0f" targetNamespace="http://schemas.microsoft.com/office/2006/metadata/properties" ma:root="true" ma:fieldsID="cde47813abe41e33c7d294ec14ac9768" ns2:_="" ns3:_="">
    <xsd:import namespace="aaeea00d-b0af-4d41-beaf-f78631db4817"/>
    <xsd:import namespace="c0ed64b0-6a60-4244-affb-26b7fce0ff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eea00d-b0af-4d41-beaf-f78631db48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d64b0-6a60-4244-affb-26b7fce0ff0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5e844ac-5016-40b4-bad6-a04e9e3d7713}" ma:internalName="TaxCatchAll" ma:showField="CatchAllData" ma:web="c0ed64b0-6a60-4244-affb-26b7fce0ff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0D55CA-8AC1-4631-A185-D363DF8430C6}"/>
</file>

<file path=customXml/itemProps2.xml><?xml version="1.0" encoding="utf-8"?>
<ds:datastoreItem xmlns:ds="http://schemas.openxmlformats.org/officeDocument/2006/customXml" ds:itemID="{A31D23E1-90EE-4EE2-A564-0B3D15B5D3E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2023-05-18T08:04:22Z</dcterms:modified>
  <cp:revision>3</cp:revision>
  <dc:subject/>
  <dc:title/>
</cp:coreProperties>
</file>